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446" y="-1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6263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8096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16256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43909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3106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4246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3269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50649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02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7302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5453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9CEC4-2CDC-4D50-AD7B-3F787AE7BF52}" type="datetimeFigureOut">
              <a:rPr lang="en-ZW" smtClean="0"/>
              <a:t>3/20/2012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F0CD5-7B5B-4676-9CCA-7A58102F8AD7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5464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slide" Target="slide13.xml"/><Relationship Id="rId5" Type="http://schemas.openxmlformats.org/officeDocument/2006/relationships/image" Target="../media/image5.wmf"/><Relationship Id="rId10" Type="http://schemas.openxmlformats.org/officeDocument/2006/relationships/slide" Target="slide15.xml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slide" Target="slide7.xml"/><Relationship Id="rId5" Type="http://schemas.openxmlformats.org/officeDocument/2006/relationships/image" Target="../media/image2.wmf"/><Relationship Id="rId10" Type="http://schemas.openxmlformats.org/officeDocument/2006/relationships/slide" Target="slide9.xml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3179232"/>
          </a:xfrm>
        </p:spPr>
        <p:txBody>
          <a:bodyPr>
            <a:normAutofit/>
          </a:bodyPr>
          <a:lstStyle/>
          <a:p>
            <a:r>
              <a:rPr lang="en-US" b="1" dirty="0"/>
              <a:t>Chapter 13</a:t>
            </a:r>
            <a:r>
              <a:rPr lang="en-ZW" dirty="0"/>
              <a:t/>
            </a:r>
            <a:br>
              <a:rPr lang="en-ZW" dirty="0"/>
            </a:br>
            <a:r>
              <a:rPr lang="en-US" b="1" dirty="0"/>
              <a:t> </a:t>
            </a:r>
            <a:r>
              <a:rPr lang="en-ZW" dirty="0"/>
              <a:t/>
            </a:r>
            <a:br>
              <a:rPr lang="en-ZW" dirty="0"/>
            </a:br>
            <a:r>
              <a:rPr lang="en-US" b="1" dirty="0"/>
              <a:t>Section 6:</a:t>
            </a:r>
            <a:r>
              <a:rPr lang="en-US" dirty="0"/>
              <a:t> </a:t>
            </a:r>
            <a:r>
              <a:rPr lang="en-US" dirty="0" smtClean="0"/>
              <a:t>The Law </a:t>
            </a:r>
            <a:r>
              <a:rPr lang="en-US" dirty="0"/>
              <a:t>of </a:t>
            </a:r>
            <a:r>
              <a:rPr lang="en-US" dirty="0" smtClean="0"/>
              <a:t>Cosines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52380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972" y="2318928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096158"/>
            <a:ext cx="68445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</a:t>
            </a:r>
            <a:r>
              <a:rPr lang="en-US" sz="4000" dirty="0" smtClean="0"/>
              <a:t>a=8, b </a:t>
            </a:r>
            <a:r>
              <a:rPr lang="en-US" sz="4000" dirty="0"/>
              <a:t>= </a:t>
            </a:r>
            <a:r>
              <a:rPr lang="en-US" sz="4000" dirty="0" smtClean="0"/>
              <a:t>10,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</a:t>
            </a:r>
            <a:r>
              <a:rPr lang="en-US" sz="4000" dirty="0" smtClean="0"/>
              <a:t>three unknown angles.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2148765" y="403846"/>
            <a:ext cx="2815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SSS CASE</a:t>
            </a:r>
            <a:endParaRPr lang="en-ZW" sz="3600" dirty="0"/>
          </a:p>
        </p:txBody>
      </p:sp>
      <p:sp>
        <p:nvSpPr>
          <p:cNvPr id="6" name="Oval 5"/>
          <p:cNvSpPr/>
          <p:nvPr/>
        </p:nvSpPr>
        <p:spPr>
          <a:xfrm>
            <a:off x="3733800" y="2778798"/>
            <a:ext cx="762000" cy="762000"/>
          </a:xfrm>
          <a:prstGeom prst="ellipse">
            <a:avLst/>
          </a:prstGeom>
          <a:solidFill>
            <a:srgbClr val="0070C0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7" name="Oval 6"/>
          <p:cNvSpPr/>
          <p:nvPr/>
        </p:nvSpPr>
        <p:spPr>
          <a:xfrm>
            <a:off x="5475772" y="2778798"/>
            <a:ext cx="762000" cy="762000"/>
          </a:xfrm>
          <a:prstGeom prst="ellipse">
            <a:avLst/>
          </a:prstGeom>
          <a:solidFill>
            <a:srgbClr val="0099CC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8" name="Oval 7"/>
          <p:cNvSpPr/>
          <p:nvPr/>
        </p:nvSpPr>
        <p:spPr>
          <a:xfrm>
            <a:off x="4317914" y="3934823"/>
            <a:ext cx="762000" cy="762000"/>
          </a:xfrm>
          <a:prstGeom prst="ellipse">
            <a:avLst/>
          </a:prstGeom>
          <a:solidFill>
            <a:srgbClr val="0099CC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9" name="Rectangle 8"/>
          <p:cNvSpPr/>
          <p:nvPr/>
        </p:nvSpPr>
        <p:spPr>
          <a:xfrm>
            <a:off x="160629" y="4781290"/>
            <a:ext cx="44383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know all 3 sides</a:t>
            </a:r>
            <a:endParaRPr lang="en-ZW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8510" y="5715000"/>
            <a:ext cx="6415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Select an angle to determine.</a:t>
            </a:r>
            <a:endParaRPr lang="en-ZW" sz="4000" b="1" dirty="0"/>
          </a:p>
        </p:txBody>
      </p:sp>
    </p:spTree>
    <p:extLst>
      <p:ext uri="{BB962C8B-B14F-4D97-AF65-F5344CB8AC3E}">
        <p14:creationId xmlns:p14="http://schemas.microsoft.com/office/powerpoint/2010/main" val="428905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747" y="2952923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27953" y="1377627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 smtClean="0"/>
              <a:t>ABC with a=8, b = 10, and c = 11.  Find the three unknown angles. 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732167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SSS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-27953" y="5276676"/>
            <a:ext cx="6304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8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(10)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(11)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2(10)(11)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FF0000"/>
                </a:solidFill>
              </a:rPr>
              <a:t>A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4447" y="3620869"/>
            <a:ext cx="4353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c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2bc</a:t>
            </a:r>
            <a:r>
              <a:rPr lang="en-US" sz="3600" dirty="0" smtClean="0">
                <a:sym typeface="Symbol"/>
              </a:rPr>
              <a:t></a:t>
            </a:r>
            <a:r>
              <a:rPr lang="en-US" sz="3600" dirty="0" smtClean="0"/>
              <a:t>cos</a:t>
            </a:r>
            <a:r>
              <a:rPr lang="en-US" sz="3600" dirty="0" smtClean="0">
                <a:solidFill>
                  <a:srgbClr val="FF0000"/>
                </a:solidFill>
              </a:rPr>
              <a:t>A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7953" y="6324600"/>
            <a:ext cx="4922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64 = 100+121– (220)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C00000"/>
                </a:solidFill>
              </a:rPr>
              <a:t>A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7017" y="7099610"/>
            <a:ext cx="36641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-157 = – (220)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C00000"/>
                </a:solidFill>
              </a:rPr>
              <a:t>A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77883" y="7099610"/>
            <a:ext cx="1871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</a:t>
            </a:r>
            <a:r>
              <a:rPr lang="en-US" sz="3600" dirty="0" smtClean="0"/>
              <a:t> = 44.5</a:t>
            </a:r>
            <a:r>
              <a:rPr lang="en-US" sz="3600" baseline="30000" dirty="0" smtClean="0"/>
              <a:t>o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7017" y="7745656"/>
            <a:ext cx="5647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Now find the other two unknown angles.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26962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SSS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12" name="Rectangle 11"/>
          <p:cNvSpPr/>
          <p:nvPr/>
        </p:nvSpPr>
        <p:spPr>
          <a:xfrm>
            <a:off x="19050" y="4114800"/>
            <a:ext cx="60656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You can use the Law of </a:t>
            </a:r>
            <a:r>
              <a:rPr lang="en-US" sz="3600" dirty="0" smtClean="0">
                <a:solidFill>
                  <a:srgbClr val="0070C0"/>
                </a:solidFill>
                <a:hlinkClick r:id="rId3" action="ppaction://hlinksldjump"/>
              </a:rPr>
              <a:t>Sines </a:t>
            </a:r>
            <a:r>
              <a:rPr lang="en-US" sz="3600" b="1" dirty="0" smtClean="0">
                <a:solidFill>
                  <a:srgbClr val="0070C0"/>
                </a:solidFill>
              </a:rPr>
              <a:t>OR</a:t>
            </a:r>
            <a:r>
              <a:rPr lang="en-US" sz="3600" dirty="0" smtClean="0">
                <a:solidFill>
                  <a:srgbClr val="0070C0"/>
                </a:solidFill>
              </a:rPr>
              <a:t> the Law of </a:t>
            </a:r>
            <a:r>
              <a:rPr lang="en-US" sz="3600" dirty="0" smtClean="0">
                <a:solidFill>
                  <a:srgbClr val="0070C0"/>
                </a:solidFill>
                <a:hlinkClick r:id="rId4" action="ppaction://hlinksldjump"/>
              </a:rPr>
              <a:t>Cosines</a:t>
            </a:r>
            <a:endParaRPr lang="en-ZW" sz="3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7954" y="836108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 smtClean="0"/>
              <a:t>ABC with a=8, b = 10, and c = 11.  Find the three unknown angles. </a:t>
            </a:r>
            <a:r>
              <a:rPr lang="en-US" sz="4000" b="1" dirty="0"/>
              <a:t> 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221997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SSS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-27953" y="4668271"/>
            <a:ext cx="5911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(11)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=(8)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+(10)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2(8)(10)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FF0000"/>
                </a:solidFill>
              </a:rPr>
              <a:t>C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355787"/>
            <a:ext cx="4901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121 = 64+100– (160)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C00000"/>
                </a:solidFill>
              </a:rPr>
              <a:t>C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7281" y="7162800"/>
            <a:ext cx="1850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= 74.4</a:t>
            </a:r>
            <a:r>
              <a:rPr lang="en-US" sz="3600" baseline="30000" dirty="0" smtClean="0"/>
              <a:t>o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516" y="6162857"/>
            <a:ext cx="32169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-43 = -(160)</a:t>
            </a:r>
            <a:r>
              <a:rPr lang="en-US" sz="3600" dirty="0" err="1" smtClean="0"/>
              <a:t>cos</a:t>
            </a:r>
            <a:r>
              <a:rPr lang="en-US" sz="3600" dirty="0" err="1" smtClean="0">
                <a:solidFill>
                  <a:srgbClr val="C00000"/>
                </a:solidFill>
              </a:rPr>
              <a:t>C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7953" y="6982631"/>
            <a:ext cx="2947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0.2688= </a:t>
            </a:r>
            <a:r>
              <a:rPr lang="en-US" sz="3600" dirty="0" err="1" smtClean="0"/>
              <a:t>cos</a:t>
            </a:r>
            <a:r>
              <a:rPr lang="en-US" sz="3600" dirty="0" smtClean="0">
                <a:solidFill>
                  <a:srgbClr val="C00000"/>
                </a:solidFill>
              </a:rPr>
              <a:t>(C)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516" y="3973874"/>
            <a:ext cx="4499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a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2ab</a:t>
            </a:r>
            <a:r>
              <a:rPr lang="en-US" sz="3600" dirty="0" smtClean="0">
                <a:sym typeface="Symbol"/>
              </a:rPr>
              <a:t></a:t>
            </a:r>
            <a:r>
              <a:rPr lang="en-US" sz="3600" dirty="0" smtClean="0"/>
              <a:t>cos</a:t>
            </a:r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</a:t>
            </a:r>
            <a:endParaRPr lang="en-ZW" sz="3600" dirty="0"/>
          </a:p>
        </p:txBody>
      </p:sp>
      <p:sp>
        <p:nvSpPr>
          <p:cNvPr id="7" name="Rectangle 6"/>
          <p:cNvSpPr/>
          <p:nvPr/>
        </p:nvSpPr>
        <p:spPr>
          <a:xfrm>
            <a:off x="457200" y="8153400"/>
            <a:ext cx="4721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</a:t>
            </a:r>
            <a:r>
              <a:rPr lang="en-US" sz="3600" dirty="0" smtClean="0">
                <a:hlinkClick r:id="rId3" action="ppaction://hlinksldjump"/>
              </a:rPr>
              <a:t>angle </a:t>
            </a:r>
            <a:r>
              <a:rPr lang="en-US" sz="3600" dirty="0" smtClean="0"/>
              <a:t>or Law of </a:t>
            </a:r>
            <a:r>
              <a:rPr lang="en-US" sz="3600" dirty="0" smtClean="0">
                <a:hlinkClick r:id="rId4" action="ppaction://hlinksldjump"/>
              </a:rPr>
              <a:t>Sines</a:t>
            </a:r>
            <a:endParaRPr lang="en-ZW" sz="3600" dirty="0"/>
          </a:p>
        </p:txBody>
      </p:sp>
      <p:sp>
        <p:nvSpPr>
          <p:cNvPr id="12" name="Rectangle 11"/>
          <p:cNvSpPr/>
          <p:nvPr/>
        </p:nvSpPr>
        <p:spPr>
          <a:xfrm>
            <a:off x="0" y="1003790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 smtClean="0"/>
              <a:t>ABC with a=8, b = 10, and c = 11.  Find the three unknown angles. </a:t>
            </a:r>
            <a:r>
              <a:rPr lang="en-US" sz="4000" b="1" dirty="0"/>
              <a:t> 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59630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0" grpId="0"/>
      <p:bldP spid="11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12" name="Rectangle 11"/>
          <p:cNvSpPr/>
          <p:nvPr/>
        </p:nvSpPr>
        <p:spPr>
          <a:xfrm>
            <a:off x="106517" y="2730973"/>
            <a:ext cx="2560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Law of Sines</a:t>
            </a:r>
            <a:endParaRPr lang="en-ZW" sz="36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7281" y="6695512"/>
            <a:ext cx="1850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= 74.5</a:t>
            </a:r>
            <a:r>
              <a:rPr lang="en-US" sz="3600" baseline="30000" dirty="0" smtClean="0"/>
              <a:t>o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517" y="6629400"/>
            <a:ext cx="299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0.9638 = Sin</a:t>
            </a:r>
            <a:r>
              <a:rPr lang="en-US" sz="3600" dirty="0" smtClean="0">
                <a:solidFill>
                  <a:srgbClr val="C00000"/>
                </a:solidFill>
              </a:rPr>
              <a:t>(C)</a:t>
            </a:r>
            <a:endParaRPr lang="en-ZW" sz="3600" dirty="0">
              <a:solidFill>
                <a:srgbClr val="C000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600781"/>
              </p:ext>
            </p:extLst>
          </p:nvPr>
        </p:nvGraphicFramePr>
        <p:xfrm>
          <a:off x="106517" y="3505201"/>
          <a:ext cx="2452061" cy="113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4" imgW="850680" imgH="393480" progId="Equation.3">
                  <p:embed/>
                </p:oleObj>
              </mc:Choice>
              <mc:Fallback>
                <p:oleObj name="Equation" r:id="rId4" imgW="850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17" y="3505201"/>
                        <a:ext cx="2452061" cy="1139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921051"/>
              </p:ext>
            </p:extLst>
          </p:nvPr>
        </p:nvGraphicFramePr>
        <p:xfrm>
          <a:off x="-52388" y="4876800"/>
          <a:ext cx="3030538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6" imgW="1091880" imgH="419040" progId="Equation.3">
                  <p:embed/>
                </p:oleObj>
              </mc:Choice>
              <mc:Fallback>
                <p:oleObj name="Equation" r:id="rId6" imgW="1091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2388" y="4876800"/>
                        <a:ext cx="3030538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165870"/>
              </p:ext>
            </p:extLst>
          </p:nvPr>
        </p:nvGraphicFramePr>
        <p:xfrm>
          <a:off x="3025775" y="4800600"/>
          <a:ext cx="34909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8" imgW="1206360" imgH="419040" progId="Equation.3">
                  <p:embed/>
                </p:oleObj>
              </mc:Choice>
              <mc:Fallback>
                <p:oleObj name="Equation" r:id="rId8" imgW="1206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5775" y="4800600"/>
                        <a:ext cx="3490913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8153400"/>
            <a:ext cx="5181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</a:t>
            </a:r>
            <a:r>
              <a:rPr lang="en-US" sz="3600" dirty="0" smtClean="0">
                <a:hlinkClick r:id="rId10" action="ppaction://hlinksldjump"/>
              </a:rPr>
              <a:t>angle</a:t>
            </a:r>
            <a:r>
              <a:rPr lang="en-US" sz="3600" dirty="0" smtClean="0"/>
              <a:t> or Law of </a:t>
            </a:r>
            <a:r>
              <a:rPr lang="en-US" sz="3600" dirty="0" smtClean="0">
                <a:hlinkClick r:id="rId11" action="ppaction://hlinksldjump"/>
              </a:rPr>
              <a:t>Cosines</a:t>
            </a:r>
            <a:endParaRPr lang="en-ZW" sz="3600" dirty="0"/>
          </a:p>
        </p:txBody>
      </p:sp>
      <p:sp>
        <p:nvSpPr>
          <p:cNvPr id="13" name="Rectangle 12"/>
          <p:cNvSpPr/>
          <p:nvPr/>
        </p:nvSpPr>
        <p:spPr>
          <a:xfrm>
            <a:off x="-47003" y="778958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 smtClean="0"/>
              <a:t>ABC with a=8, b = 10, and c = 11.  Find the three unknown angles. </a:t>
            </a:r>
            <a:r>
              <a:rPr lang="en-US" sz="4000" b="1" dirty="0"/>
              <a:t> 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41446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SSS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144617" y="2790715"/>
            <a:ext cx="4100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a = 3</a:t>
            </a:r>
            <a:r>
              <a:rPr lang="en-US" sz="3200" dirty="0" smtClean="0">
                <a:sym typeface="Symbol"/>
              </a:rPr>
              <a:t>,</a:t>
            </a:r>
            <a:r>
              <a:rPr lang="en-US" sz="3200" dirty="0" smtClean="0"/>
              <a:t> b =10 , and c = 11</a:t>
            </a:r>
            <a:endParaRPr lang="en-ZW" sz="3200" dirty="0"/>
          </a:p>
        </p:txBody>
      </p:sp>
      <p:sp>
        <p:nvSpPr>
          <p:cNvPr id="13" name="Rectangle 12"/>
          <p:cNvSpPr/>
          <p:nvPr/>
        </p:nvSpPr>
        <p:spPr>
          <a:xfrm>
            <a:off x="163667" y="3456760"/>
            <a:ext cx="3190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A= 44.5</a:t>
            </a:r>
            <a:r>
              <a:rPr lang="en-US" sz="3200" baseline="30000" dirty="0" smtClean="0">
                <a:solidFill>
                  <a:srgbClr val="FF0000"/>
                </a:solidFill>
              </a:rPr>
              <a:t>o</a:t>
            </a:r>
            <a:r>
              <a:rPr lang="en-US" sz="3200" dirty="0" smtClean="0">
                <a:solidFill>
                  <a:srgbClr val="FF0000"/>
                </a:solidFill>
              </a:rPr>
              <a:t> C = 74.5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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715" y="4234190"/>
            <a:ext cx="5142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So, B = 180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 –(</a:t>
            </a:r>
            <a:r>
              <a:rPr lang="en-US" sz="2800" dirty="0" smtClean="0">
                <a:solidFill>
                  <a:srgbClr val="FF0000"/>
                </a:solidFill>
              </a:rPr>
              <a:t>44.5</a:t>
            </a:r>
            <a:r>
              <a:rPr lang="en-US" sz="2800" dirty="0" smtClean="0">
                <a:solidFill>
                  <a:srgbClr val="FF0000"/>
                </a:solidFill>
                <a:sym typeface="Symbol"/>
              </a:rPr>
              <a:t> </a:t>
            </a:r>
            <a:r>
              <a:rPr lang="en-US" sz="2800" dirty="0" smtClean="0">
                <a:sym typeface="Symbol"/>
              </a:rPr>
              <a:t>+ </a:t>
            </a:r>
            <a:r>
              <a:rPr lang="en-US" sz="2800" dirty="0" smtClean="0">
                <a:solidFill>
                  <a:srgbClr val="FF0000"/>
                </a:solidFill>
                <a:sym typeface="Symbol"/>
              </a:rPr>
              <a:t>74.5</a:t>
            </a:r>
            <a:r>
              <a:rPr lang="en-US" sz="2800" dirty="0" smtClean="0">
                <a:sym typeface="Symbol"/>
              </a:rPr>
              <a:t>) = 61</a:t>
            </a:r>
            <a:r>
              <a:rPr lang="en-US" sz="2800" baseline="30000" dirty="0" smtClean="0">
                <a:sym typeface="Symbol"/>
              </a:rPr>
              <a:t>o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-27953" y="876800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 smtClean="0"/>
              <a:t>ABC with a=8, b = 13, and c = 18.  Find the three unknown angles. </a:t>
            </a:r>
            <a:r>
              <a:rPr lang="en-US" sz="4000" b="1" dirty="0"/>
              <a:t> 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253255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6172200" cy="3124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two sides and the included angle are known (SAS), or when all three sides are known (SSS</a:t>
            </a:r>
            <a:r>
              <a:rPr lang="en-US" dirty="0" smtClean="0"/>
              <a:t>), you cannot use the Law of Sines. </a:t>
            </a:r>
            <a:r>
              <a:rPr lang="en-US" dirty="0"/>
              <a:t>You can solve both of these cases using </a:t>
            </a:r>
            <a:r>
              <a:rPr lang="en-US" dirty="0" smtClean="0"/>
              <a:t>the </a:t>
            </a:r>
            <a:r>
              <a:rPr lang="en-US" b="1" dirty="0"/>
              <a:t>L</a:t>
            </a:r>
            <a:r>
              <a:rPr lang="en-US" b="1" dirty="0" smtClean="0"/>
              <a:t>aw </a:t>
            </a:r>
            <a:r>
              <a:rPr lang="en-US" b="1" dirty="0"/>
              <a:t>of </a:t>
            </a:r>
            <a:r>
              <a:rPr lang="en-US" b="1" dirty="0" smtClean="0"/>
              <a:t>Cosines</a:t>
            </a:r>
            <a:r>
              <a:rPr lang="en-US" b="1" dirty="0"/>
              <a:t>.</a:t>
            </a:r>
            <a:endParaRPr lang="en-ZW" dirty="0"/>
          </a:p>
          <a:p>
            <a:endParaRPr lang="en-ZW" dirty="0"/>
          </a:p>
        </p:txBody>
      </p:sp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4622672"/>
            <a:ext cx="2819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sz="2800" b="1" dirty="0" smtClean="0"/>
              <a:t>All sides and angles are labeled the same way as before.</a:t>
            </a:r>
            <a:endParaRPr lang="en-ZW" sz="2800" dirty="0"/>
          </a:p>
        </p:txBody>
      </p:sp>
      <p:sp>
        <p:nvSpPr>
          <p:cNvPr id="6" name="Rectangle 5"/>
          <p:cNvSpPr/>
          <p:nvPr/>
        </p:nvSpPr>
        <p:spPr>
          <a:xfrm>
            <a:off x="394446" y="6781800"/>
            <a:ext cx="42611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And just like the Law of Sines, the Law of Cosines can also be used with right triangles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250106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599" y="533400"/>
            <a:ext cx="603465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a</a:t>
            </a:r>
            <a:r>
              <a:rPr lang="en-US" sz="4000" baseline="30000" dirty="0"/>
              <a:t>2</a:t>
            </a:r>
            <a:r>
              <a:rPr lang="en-US" sz="4000" dirty="0"/>
              <a:t> = b</a:t>
            </a:r>
            <a:r>
              <a:rPr lang="en-US" sz="4000" baseline="30000" dirty="0"/>
              <a:t>2</a:t>
            </a:r>
            <a:r>
              <a:rPr lang="en-US" sz="4000" dirty="0"/>
              <a:t> + c</a:t>
            </a:r>
            <a:r>
              <a:rPr lang="en-US" sz="4000" baseline="30000" dirty="0"/>
              <a:t>2</a:t>
            </a:r>
            <a:r>
              <a:rPr lang="en-US" sz="4000" dirty="0"/>
              <a:t> – 2bc</a:t>
            </a:r>
            <a:r>
              <a:rPr lang="en-US" sz="4000" dirty="0">
                <a:sym typeface="Symbol"/>
              </a:rPr>
              <a:t></a:t>
            </a:r>
            <a:r>
              <a:rPr lang="en-US" sz="4000" dirty="0"/>
              <a:t>cos</a:t>
            </a:r>
            <a:r>
              <a:rPr lang="en-US" sz="4000" dirty="0">
                <a:solidFill>
                  <a:srgbClr val="FF0000"/>
                </a:solidFill>
              </a:rPr>
              <a:t>A</a:t>
            </a:r>
            <a:endParaRPr lang="en-ZW" sz="4000" dirty="0">
              <a:solidFill>
                <a:srgbClr val="FF0000"/>
              </a:solidFill>
            </a:endParaRPr>
          </a:p>
          <a:p>
            <a:r>
              <a:rPr lang="en-US" sz="4000" dirty="0"/>
              <a:t>       </a:t>
            </a:r>
            <a:endParaRPr lang="en-ZW" sz="4000" dirty="0"/>
          </a:p>
          <a:p>
            <a:r>
              <a:rPr lang="en-US" sz="4000" dirty="0" smtClean="0">
                <a:solidFill>
                  <a:srgbClr val="FF0000"/>
                </a:solidFill>
              </a:rPr>
              <a:t>b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= a</a:t>
            </a:r>
            <a:r>
              <a:rPr lang="en-US" sz="4000" baseline="30000" dirty="0"/>
              <a:t>2</a:t>
            </a:r>
            <a:r>
              <a:rPr lang="en-US" sz="4000" dirty="0"/>
              <a:t> + c</a:t>
            </a:r>
            <a:r>
              <a:rPr lang="en-US" sz="4000" baseline="30000" dirty="0"/>
              <a:t>2</a:t>
            </a:r>
            <a:r>
              <a:rPr lang="en-US" sz="4000" dirty="0"/>
              <a:t> – 2ac</a:t>
            </a:r>
            <a:r>
              <a:rPr lang="en-US" sz="4000" dirty="0">
                <a:sym typeface="Symbol"/>
              </a:rPr>
              <a:t></a:t>
            </a:r>
            <a:r>
              <a:rPr lang="en-US" sz="4000" dirty="0"/>
              <a:t>cos</a:t>
            </a:r>
            <a:r>
              <a:rPr lang="en-US" sz="4000" dirty="0">
                <a:solidFill>
                  <a:srgbClr val="FF0000"/>
                </a:solidFill>
              </a:rPr>
              <a:t>B</a:t>
            </a:r>
            <a:endParaRPr lang="en-ZW" sz="4000" dirty="0">
              <a:solidFill>
                <a:srgbClr val="FF0000"/>
              </a:solidFill>
            </a:endParaRPr>
          </a:p>
          <a:p>
            <a:r>
              <a:rPr lang="en-US" sz="4000" dirty="0"/>
              <a:t> </a:t>
            </a:r>
            <a:endParaRPr lang="en-ZW" sz="4000" dirty="0"/>
          </a:p>
          <a:p>
            <a:r>
              <a:rPr lang="en-US" sz="4000" dirty="0" smtClean="0">
                <a:solidFill>
                  <a:srgbClr val="FF0000"/>
                </a:solidFill>
              </a:rPr>
              <a:t>c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= a</a:t>
            </a:r>
            <a:r>
              <a:rPr lang="en-US" sz="4000" baseline="30000" dirty="0"/>
              <a:t>2</a:t>
            </a:r>
            <a:r>
              <a:rPr lang="en-US" sz="4000" dirty="0"/>
              <a:t> + b</a:t>
            </a:r>
            <a:r>
              <a:rPr lang="en-US" sz="4000" baseline="30000" dirty="0"/>
              <a:t>2</a:t>
            </a:r>
            <a:r>
              <a:rPr lang="en-US" sz="4000" dirty="0"/>
              <a:t> – 2ab</a:t>
            </a:r>
            <a:r>
              <a:rPr lang="en-US" sz="4000" dirty="0">
                <a:sym typeface="Symbol"/>
              </a:rPr>
              <a:t></a:t>
            </a:r>
            <a:r>
              <a:rPr lang="en-US" sz="4000" dirty="0"/>
              <a:t>cos</a:t>
            </a:r>
            <a:r>
              <a:rPr lang="en-US" sz="4000" dirty="0">
                <a:solidFill>
                  <a:srgbClr val="FF0000"/>
                </a:solidFill>
              </a:rPr>
              <a:t>C</a:t>
            </a:r>
            <a:r>
              <a:rPr lang="en-US" sz="4000" dirty="0"/>
              <a:t> 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388658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929" y="2952923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447" y="1377627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2148765" y="727012"/>
            <a:ext cx="2815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</a:t>
            </a:r>
            <a:endParaRPr lang="en-ZW" sz="3600" dirty="0"/>
          </a:p>
        </p:txBody>
      </p:sp>
      <p:sp>
        <p:nvSpPr>
          <p:cNvPr id="6" name="Oval 5"/>
          <p:cNvSpPr/>
          <p:nvPr/>
        </p:nvSpPr>
        <p:spPr>
          <a:xfrm>
            <a:off x="5519186" y="4367708"/>
            <a:ext cx="762000" cy="762000"/>
          </a:xfrm>
          <a:prstGeom prst="ellipse">
            <a:avLst/>
          </a:prstGeom>
          <a:solidFill>
            <a:srgbClr val="C00000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7" name="Oval 6"/>
          <p:cNvSpPr/>
          <p:nvPr/>
        </p:nvSpPr>
        <p:spPr>
          <a:xfrm>
            <a:off x="5475772" y="3513474"/>
            <a:ext cx="762000" cy="762000"/>
          </a:xfrm>
          <a:prstGeom prst="ellipse">
            <a:avLst/>
          </a:prstGeom>
          <a:solidFill>
            <a:srgbClr val="0099CC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8" name="Oval 7"/>
          <p:cNvSpPr/>
          <p:nvPr/>
        </p:nvSpPr>
        <p:spPr>
          <a:xfrm>
            <a:off x="4292557" y="4683369"/>
            <a:ext cx="762000" cy="762000"/>
          </a:xfrm>
          <a:prstGeom prst="ellipse">
            <a:avLst/>
          </a:prstGeom>
          <a:solidFill>
            <a:srgbClr val="0099CC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9" name="Rectangle 8"/>
          <p:cNvSpPr/>
          <p:nvPr/>
        </p:nvSpPr>
        <p:spPr>
          <a:xfrm>
            <a:off x="192742" y="5129708"/>
            <a:ext cx="38163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know 2 sides</a:t>
            </a:r>
            <a:endParaRPr lang="en-ZW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0582" y="6006678"/>
            <a:ext cx="50914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and the </a:t>
            </a:r>
            <a:r>
              <a:rPr lang="en-US" sz="4000" b="1" u="sng" dirty="0" smtClean="0">
                <a:solidFill>
                  <a:srgbClr val="C00000"/>
                </a:solidFill>
              </a:rPr>
              <a:t>included</a:t>
            </a:r>
            <a:r>
              <a:rPr lang="en-US" sz="4000" b="1" dirty="0" smtClean="0">
                <a:solidFill>
                  <a:srgbClr val="C00000"/>
                </a:solidFill>
              </a:rPr>
              <a:t> angle</a:t>
            </a:r>
            <a:endParaRPr lang="en-ZW" sz="4000" b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8511" y="6746888"/>
            <a:ext cx="24472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First find b</a:t>
            </a:r>
            <a:endParaRPr lang="en-ZW" sz="4000" b="1" dirty="0"/>
          </a:p>
        </p:txBody>
      </p:sp>
    </p:spTree>
    <p:extLst>
      <p:ext uri="{BB962C8B-B14F-4D97-AF65-F5344CB8AC3E}">
        <p14:creationId xmlns:p14="http://schemas.microsoft.com/office/powerpoint/2010/main" val="417879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747" y="2952923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27953" y="1377627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732167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-27953" y="5276676"/>
            <a:ext cx="64854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</a:t>
            </a:r>
            <a:r>
              <a:rPr lang="en-US" sz="3600" dirty="0" smtClean="0"/>
              <a:t>(8)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/>
              <a:t>+ </a:t>
            </a:r>
            <a:r>
              <a:rPr lang="en-US" sz="3600" dirty="0" smtClean="0"/>
              <a:t>(11)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/>
              <a:t>– </a:t>
            </a:r>
            <a:r>
              <a:rPr lang="en-US" sz="3600" dirty="0" smtClean="0"/>
              <a:t>2(8)(11)</a:t>
            </a:r>
            <a:r>
              <a:rPr lang="en-US" sz="3600" dirty="0" err="1" smtClean="0"/>
              <a:t>cos</a:t>
            </a:r>
            <a:r>
              <a:rPr lang="en-US" sz="3600" dirty="0" smtClean="0"/>
              <a:t>(61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)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4447" y="3620869"/>
            <a:ext cx="4353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a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c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2ac</a:t>
            </a:r>
            <a:r>
              <a:rPr lang="en-US" sz="3600" dirty="0" smtClean="0">
                <a:sym typeface="Symbol"/>
              </a:rPr>
              <a:t></a:t>
            </a:r>
            <a:r>
              <a:rPr lang="en-US" sz="3600" dirty="0" smtClean="0"/>
              <a:t>cos</a:t>
            </a:r>
            <a:r>
              <a:rPr lang="en-US" sz="3600" dirty="0" smtClean="0">
                <a:solidFill>
                  <a:srgbClr val="FF0000"/>
                </a:solidFill>
              </a:rPr>
              <a:t>B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7953" y="6324600"/>
            <a:ext cx="5404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</a:t>
            </a:r>
            <a:r>
              <a:rPr lang="en-US" sz="3600" dirty="0" smtClean="0"/>
              <a:t>6</a:t>
            </a:r>
            <a:r>
              <a:rPr lang="en-US" sz="3600" dirty="0" smtClean="0"/>
              <a:t>4+121 </a:t>
            </a:r>
            <a:r>
              <a:rPr lang="en-US" sz="3600" dirty="0" smtClean="0"/>
              <a:t>– </a:t>
            </a:r>
            <a:r>
              <a:rPr lang="en-US" sz="3600" dirty="0" smtClean="0"/>
              <a:t>(176)(0.4848)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7017" y="7467600"/>
            <a:ext cx="2541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</a:t>
            </a:r>
            <a:r>
              <a:rPr lang="en-US" sz="3600" dirty="0" smtClean="0"/>
              <a:t>99.6752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11945" y="7422776"/>
            <a:ext cx="1683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</a:t>
            </a:r>
            <a:r>
              <a:rPr lang="en-US" sz="3600" dirty="0" smtClean="0"/>
              <a:t> = </a:t>
            </a:r>
            <a:r>
              <a:rPr lang="en-US" sz="3600" dirty="0" smtClean="0"/>
              <a:t>9.98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7953" y="8095965"/>
            <a:ext cx="67202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Now find the two unknown angles.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390766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64214" y="791981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12" name="Rectangle 11"/>
          <p:cNvSpPr/>
          <p:nvPr/>
        </p:nvSpPr>
        <p:spPr>
          <a:xfrm>
            <a:off x="106517" y="4341963"/>
            <a:ext cx="60656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You can use the Law of </a:t>
            </a:r>
            <a:r>
              <a:rPr lang="en-US" sz="3600" dirty="0" smtClean="0">
                <a:solidFill>
                  <a:srgbClr val="0070C0"/>
                </a:solidFill>
                <a:hlinkClick r:id="rId3" action="ppaction://hlinksldjump"/>
              </a:rPr>
              <a:t>Sines </a:t>
            </a:r>
            <a:r>
              <a:rPr lang="en-US" sz="3600" b="1" dirty="0" smtClean="0">
                <a:solidFill>
                  <a:srgbClr val="0070C0"/>
                </a:solidFill>
              </a:rPr>
              <a:t>OR</a:t>
            </a:r>
            <a:r>
              <a:rPr lang="en-US" sz="3600" dirty="0" smtClean="0">
                <a:solidFill>
                  <a:srgbClr val="0070C0"/>
                </a:solidFill>
              </a:rPr>
              <a:t> the Law of </a:t>
            </a:r>
            <a:r>
              <a:rPr lang="en-US" sz="3600" dirty="0" smtClean="0">
                <a:solidFill>
                  <a:srgbClr val="0070C0"/>
                </a:solidFill>
                <a:hlinkClick r:id="" action="ppaction://hlinkshowjump?jump=nextslide"/>
              </a:rPr>
              <a:t>Cosines</a:t>
            </a:r>
            <a:endParaRPr lang="en-ZW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3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64214" y="791981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-27953" y="4668271"/>
            <a:ext cx="68925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(11)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=(8)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+(</a:t>
            </a:r>
            <a:r>
              <a:rPr lang="en-US" sz="3600" dirty="0" smtClean="0"/>
              <a:t>9.98)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/>
              <a:t>– </a:t>
            </a:r>
            <a:r>
              <a:rPr lang="en-US" sz="3600" dirty="0" smtClean="0"/>
              <a:t>2(8)(9.98)</a:t>
            </a:r>
            <a:r>
              <a:rPr lang="en-US" sz="3600" dirty="0" err="1" smtClean="0"/>
              <a:t>cos</a:t>
            </a:r>
            <a:r>
              <a:rPr lang="en-US" sz="3600" dirty="0" smtClean="0"/>
              <a:t>(</a:t>
            </a:r>
            <a:r>
              <a:rPr lang="en-US" sz="3600" dirty="0" smtClean="0">
                <a:solidFill>
                  <a:srgbClr val="C00000"/>
                </a:solidFill>
              </a:rPr>
              <a:t>C</a:t>
            </a:r>
            <a:r>
              <a:rPr lang="en-US" sz="3600" dirty="0" smtClean="0"/>
              <a:t>)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355787"/>
            <a:ext cx="54194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121 </a:t>
            </a:r>
            <a:r>
              <a:rPr lang="en-US" sz="3600" dirty="0" smtClean="0"/>
              <a:t>= </a:t>
            </a:r>
            <a:r>
              <a:rPr lang="en-US" sz="3600" dirty="0" smtClean="0"/>
              <a:t>163.6– (159.68)</a:t>
            </a:r>
            <a:r>
              <a:rPr lang="en-US" sz="3600" dirty="0" err="1" smtClean="0"/>
              <a:t>cos</a:t>
            </a:r>
            <a:r>
              <a:rPr lang="en-US" sz="3600" dirty="0" smtClean="0">
                <a:solidFill>
                  <a:srgbClr val="C00000"/>
                </a:solidFill>
              </a:rPr>
              <a:t>(C</a:t>
            </a:r>
            <a:r>
              <a:rPr lang="en-US" sz="3600" dirty="0" smtClean="0">
                <a:solidFill>
                  <a:srgbClr val="C00000"/>
                </a:solidFill>
              </a:rPr>
              <a:t>)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7281" y="7162800"/>
            <a:ext cx="1850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= </a:t>
            </a:r>
            <a:r>
              <a:rPr lang="en-US" sz="3600" dirty="0" smtClean="0"/>
              <a:t>74.5</a:t>
            </a:r>
            <a:r>
              <a:rPr lang="en-US" sz="3600" baseline="30000" dirty="0" smtClean="0"/>
              <a:t>o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834" y="6162857"/>
            <a:ext cx="44319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-42.6 </a:t>
            </a:r>
            <a:r>
              <a:rPr lang="en-US" sz="3600" dirty="0" smtClean="0"/>
              <a:t>= </a:t>
            </a:r>
            <a:r>
              <a:rPr lang="en-US" sz="3600" dirty="0" smtClean="0"/>
              <a:t>-(159.68)</a:t>
            </a:r>
            <a:r>
              <a:rPr lang="en-US" sz="3600" dirty="0" err="1" smtClean="0"/>
              <a:t>cos</a:t>
            </a:r>
            <a:r>
              <a:rPr lang="en-US" sz="3600" dirty="0" smtClean="0">
                <a:solidFill>
                  <a:srgbClr val="C00000"/>
                </a:solidFill>
              </a:rPr>
              <a:t>(C</a:t>
            </a:r>
            <a:r>
              <a:rPr lang="en-US" sz="3600" dirty="0" smtClean="0">
                <a:solidFill>
                  <a:srgbClr val="C00000"/>
                </a:solidFill>
              </a:rPr>
              <a:t>)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7953" y="6982631"/>
            <a:ext cx="2947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0.2668= </a:t>
            </a:r>
            <a:r>
              <a:rPr lang="en-US" sz="3600" dirty="0" err="1" smtClean="0"/>
              <a:t>cos</a:t>
            </a:r>
            <a:r>
              <a:rPr lang="en-US" sz="3600" dirty="0" smtClean="0">
                <a:solidFill>
                  <a:srgbClr val="C00000"/>
                </a:solidFill>
              </a:rPr>
              <a:t>(C)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516" y="3973874"/>
            <a:ext cx="4499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= a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– 2ab</a:t>
            </a:r>
            <a:r>
              <a:rPr lang="en-US" sz="3600" dirty="0" smtClean="0">
                <a:sym typeface="Symbol"/>
              </a:rPr>
              <a:t></a:t>
            </a:r>
            <a:r>
              <a:rPr lang="en-US" sz="3600" dirty="0" smtClean="0"/>
              <a:t>cos</a:t>
            </a:r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</a:t>
            </a:r>
            <a:endParaRPr lang="en-ZW" sz="3600" dirty="0"/>
          </a:p>
        </p:txBody>
      </p:sp>
      <p:sp>
        <p:nvSpPr>
          <p:cNvPr id="7" name="Rectangle 6"/>
          <p:cNvSpPr/>
          <p:nvPr/>
        </p:nvSpPr>
        <p:spPr>
          <a:xfrm>
            <a:off x="457200" y="8153400"/>
            <a:ext cx="4721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</a:t>
            </a:r>
            <a:r>
              <a:rPr lang="en-US" sz="3600" dirty="0" smtClean="0">
                <a:hlinkClick r:id="rId3" action="ppaction://hlinksldjump"/>
              </a:rPr>
              <a:t>angle </a:t>
            </a:r>
            <a:r>
              <a:rPr lang="en-US" sz="3600" dirty="0" smtClean="0"/>
              <a:t>or Law of </a:t>
            </a:r>
            <a:r>
              <a:rPr lang="en-US" sz="3600" dirty="0" smtClean="0">
                <a:hlinkClick r:id="rId4" action="ppaction://hlinksldjump"/>
              </a:rPr>
              <a:t>Sines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383002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0" grpId="0"/>
      <p:bldP spid="11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64214" y="791981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12" name="Rectangle 11"/>
          <p:cNvSpPr/>
          <p:nvPr/>
        </p:nvSpPr>
        <p:spPr>
          <a:xfrm>
            <a:off x="106517" y="2730973"/>
            <a:ext cx="2560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Law of Sines</a:t>
            </a:r>
            <a:endParaRPr lang="en-ZW" sz="36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7281" y="6695512"/>
            <a:ext cx="1850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/>
              <a:t> = </a:t>
            </a:r>
            <a:r>
              <a:rPr lang="en-US" sz="3600" dirty="0" smtClean="0"/>
              <a:t>74.6</a:t>
            </a:r>
            <a:r>
              <a:rPr lang="en-US" sz="3600" baseline="30000" dirty="0" smtClean="0"/>
              <a:t>o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517" y="6629400"/>
            <a:ext cx="3228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0.96401 </a:t>
            </a:r>
            <a:r>
              <a:rPr lang="en-US" sz="3600" dirty="0" smtClean="0"/>
              <a:t>= Sin</a:t>
            </a:r>
            <a:r>
              <a:rPr lang="en-US" sz="3600" dirty="0" smtClean="0">
                <a:solidFill>
                  <a:srgbClr val="C00000"/>
                </a:solidFill>
              </a:rPr>
              <a:t>(C)</a:t>
            </a:r>
            <a:endParaRPr lang="en-ZW" sz="3600" dirty="0">
              <a:solidFill>
                <a:srgbClr val="C000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467604"/>
              </p:ext>
            </p:extLst>
          </p:nvPr>
        </p:nvGraphicFramePr>
        <p:xfrm>
          <a:off x="106517" y="3505201"/>
          <a:ext cx="2452061" cy="113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4" imgW="850680" imgH="393480" progId="Equation.3">
                  <p:embed/>
                </p:oleObj>
              </mc:Choice>
              <mc:Fallback>
                <p:oleObj name="Equation" r:id="rId4" imgW="850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17" y="3505201"/>
                        <a:ext cx="2452061" cy="1139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19349"/>
              </p:ext>
            </p:extLst>
          </p:nvPr>
        </p:nvGraphicFramePr>
        <p:xfrm>
          <a:off x="123825" y="4876800"/>
          <a:ext cx="267811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6" imgW="965160" imgH="419040" progId="Equation.3">
                  <p:embed/>
                </p:oleObj>
              </mc:Choice>
              <mc:Fallback>
                <p:oleObj name="Equation" r:id="rId6" imgW="96516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" y="4876800"/>
                        <a:ext cx="2678113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051374"/>
              </p:ext>
            </p:extLst>
          </p:nvPr>
        </p:nvGraphicFramePr>
        <p:xfrm>
          <a:off x="3209925" y="4800600"/>
          <a:ext cx="3124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8" imgW="1079280" imgH="419040" progId="Equation.3">
                  <p:embed/>
                </p:oleObj>
              </mc:Choice>
              <mc:Fallback>
                <p:oleObj name="Equation" r:id="rId8" imgW="1079280" imgH="419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9925" y="4800600"/>
                        <a:ext cx="31242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457200" y="8153400"/>
            <a:ext cx="5181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</a:t>
            </a:r>
            <a:r>
              <a:rPr lang="en-US" sz="3600" dirty="0" smtClean="0">
                <a:hlinkClick r:id="rId10" action="ppaction://hlinksldjump"/>
              </a:rPr>
              <a:t>angle</a:t>
            </a:r>
            <a:r>
              <a:rPr lang="en-US" sz="3600" dirty="0" smtClean="0"/>
              <a:t> or Law of </a:t>
            </a:r>
            <a:r>
              <a:rPr lang="en-US" sz="3600" dirty="0" smtClean="0">
                <a:hlinkClick r:id="rId11" action="ppaction://hlinksldjump"/>
              </a:rPr>
              <a:t>Cosines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32280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a/a0/LabeledTriangle.svg/220px-LabeledTriang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43" y="1973286"/>
            <a:ext cx="3215257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64214" y="791981"/>
            <a:ext cx="6885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Solve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ABC with B = </a:t>
            </a:r>
            <a:r>
              <a:rPr lang="en-US" sz="4000" dirty="0" smtClean="0"/>
              <a:t>61</a:t>
            </a:r>
            <a:r>
              <a:rPr lang="en-US" sz="4000" dirty="0" smtClean="0">
                <a:sym typeface="Symbol"/>
              </a:rPr>
              <a:t></a:t>
            </a:r>
            <a:r>
              <a:rPr lang="en-US" sz="4000" dirty="0"/>
              <a:t>, a = </a:t>
            </a:r>
            <a:r>
              <a:rPr lang="en-US" sz="4000" dirty="0" smtClean="0"/>
              <a:t>8, </a:t>
            </a:r>
            <a:r>
              <a:rPr lang="en-US" sz="4000" dirty="0"/>
              <a:t>and c = </a:t>
            </a:r>
            <a:r>
              <a:rPr lang="en-US" sz="4000" dirty="0" smtClean="0"/>
              <a:t>11.  </a:t>
            </a:r>
            <a:r>
              <a:rPr lang="en-US" sz="4000" dirty="0"/>
              <a:t>Find the two angles, and b</a:t>
            </a:r>
            <a:r>
              <a:rPr lang="en-US" sz="4000" dirty="0" smtClean="0"/>
              <a:t>.</a:t>
            </a:r>
            <a:r>
              <a:rPr lang="en-US" sz="4000" b="1" dirty="0"/>
              <a:t> </a:t>
            </a:r>
            <a:endParaRPr lang="en-ZW" sz="4000" dirty="0"/>
          </a:p>
        </p:txBody>
      </p:sp>
      <p:sp>
        <p:nvSpPr>
          <p:cNvPr id="3" name="Rectangle 2"/>
          <p:cNvSpPr/>
          <p:nvPr/>
        </p:nvSpPr>
        <p:spPr>
          <a:xfrm>
            <a:off x="1443218" y="145650"/>
            <a:ext cx="417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SAS CASE (</a:t>
            </a:r>
            <a:r>
              <a:rPr lang="en-US" sz="3600" b="1" dirty="0" err="1" smtClean="0"/>
              <a:t>con’t</a:t>
            </a:r>
            <a:r>
              <a:rPr lang="en-US" sz="3600" b="1" dirty="0" smtClean="0"/>
              <a:t>)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144617" y="2790715"/>
            <a:ext cx="4479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B = 38</a:t>
            </a:r>
            <a:r>
              <a:rPr lang="en-US" sz="3200" dirty="0" smtClean="0">
                <a:sym typeface="Symbol"/>
              </a:rPr>
              <a:t></a:t>
            </a:r>
            <a:r>
              <a:rPr lang="en-US" sz="3200" dirty="0" smtClean="0"/>
              <a:t>, a = 12, and c = 16</a:t>
            </a:r>
            <a:endParaRPr lang="en-ZW" sz="3200" dirty="0"/>
          </a:p>
        </p:txBody>
      </p:sp>
      <p:sp>
        <p:nvSpPr>
          <p:cNvPr id="13" name="Rectangle 12"/>
          <p:cNvSpPr/>
          <p:nvPr/>
        </p:nvSpPr>
        <p:spPr>
          <a:xfrm>
            <a:off x="163667" y="3456760"/>
            <a:ext cx="30123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 = </a:t>
            </a:r>
            <a:r>
              <a:rPr lang="en-US" sz="3200" dirty="0" smtClean="0">
                <a:solidFill>
                  <a:srgbClr val="FF0000"/>
                </a:solidFill>
              </a:rPr>
              <a:t>74.6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</a:t>
            </a:r>
            <a:r>
              <a:rPr lang="en-US" sz="3200" dirty="0" smtClean="0">
                <a:solidFill>
                  <a:srgbClr val="FF0000"/>
                </a:solidFill>
              </a:rPr>
              <a:t>, b = 9.9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7017" y="4234190"/>
            <a:ext cx="5853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So, A = 180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</a:t>
            </a:r>
            <a:r>
              <a:rPr lang="en-US" sz="3200" dirty="0" smtClean="0"/>
              <a:t>–(61</a:t>
            </a:r>
            <a:r>
              <a:rPr lang="en-US" sz="3200" dirty="0" smtClean="0">
                <a:sym typeface="Symbol"/>
              </a:rPr>
              <a:t> </a:t>
            </a:r>
            <a:r>
              <a:rPr lang="en-US" sz="3200" dirty="0" smtClean="0">
                <a:sym typeface="Symbol"/>
              </a:rPr>
              <a:t>+ 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74.6</a:t>
            </a:r>
            <a:r>
              <a:rPr lang="en-US" sz="3200" dirty="0" smtClean="0">
                <a:sym typeface="Symbol"/>
              </a:rPr>
              <a:t>) = </a:t>
            </a:r>
            <a:r>
              <a:rPr lang="en-US" sz="3200" dirty="0" smtClean="0">
                <a:sym typeface="Symbol"/>
              </a:rPr>
              <a:t>44.4</a:t>
            </a:r>
            <a:r>
              <a:rPr lang="en-US" sz="3200" baseline="30000" dirty="0" smtClean="0">
                <a:sym typeface="Symbol"/>
              </a:rPr>
              <a:t>o</a:t>
            </a:r>
            <a:endParaRPr lang="en-ZW" sz="3200" dirty="0"/>
          </a:p>
        </p:txBody>
      </p:sp>
    </p:spTree>
    <p:extLst>
      <p:ext uri="{BB962C8B-B14F-4D97-AF65-F5344CB8AC3E}">
        <p14:creationId xmlns:p14="http://schemas.microsoft.com/office/powerpoint/2010/main" val="88792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766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Equation</vt:lpstr>
      <vt:lpstr>Microsoft Equation 3.0</vt:lpstr>
      <vt:lpstr>Chapter 13   Section 6: The Law of Cosines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  Section 6: The Law of Cosines</dc:title>
  <dc:creator>Sheila</dc:creator>
  <cp:lastModifiedBy>Raja, Sheila</cp:lastModifiedBy>
  <cp:revision>25</cp:revision>
  <cp:lastPrinted>2012-03-20T16:22:01Z</cp:lastPrinted>
  <dcterms:created xsi:type="dcterms:W3CDTF">2012-03-11T20:57:28Z</dcterms:created>
  <dcterms:modified xsi:type="dcterms:W3CDTF">2012-03-20T16:26:39Z</dcterms:modified>
</cp:coreProperties>
</file>